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66" r:id="rId4"/>
    <p:sldId id="268" r:id="rId5"/>
    <p:sldId id="264" r:id="rId6"/>
    <p:sldId id="257" r:id="rId7"/>
    <p:sldId id="258" r:id="rId8"/>
    <p:sldId id="262" r:id="rId9"/>
    <p:sldId id="271" r:id="rId10"/>
    <p:sldId id="260" r:id="rId11"/>
    <p:sldId id="270" r:id="rId12"/>
    <p:sldId id="261" r:id="rId13"/>
    <p:sldId id="263" r:id="rId14"/>
    <p:sldId id="265" r:id="rId15"/>
    <p:sldId id="269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79" y="4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AF81-E47D-40FF-B2CD-65D9244B71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3460-BAB7-4EF2-B614-B50286D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944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AF81-E47D-40FF-B2CD-65D9244B71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3460-BAB7-4EF2-B614-B50286D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488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AF81-E47D-40FF-B2CD-65D9244B71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3460-BAB7-4EF2-B614-B50286D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76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AF81-E47D-40FF-B2CD-65D9244B71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3460-BAB7-4EF2-B614-B50286D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239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AF81-E47D-40FF-B2CD-65D9244B71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3460-BAB7-4EF2-B614-B50286D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91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AF81-E47D-40FF-B2CD-65D9244B71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3460-BAB7-4EF2-B614-B50286D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998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AF81-E47D-40FF-B2CD-65D9244B71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3460-BAB7-4EF2-B614-B50286D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AF81-E47D-40FF-B2CD-65D9244B71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3460-BAB7-4EF2-B614-B50286D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141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AF81-E47D-40FF-B2CD-65D9244B71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3460-BAB7-4EF2-B614-B50286D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7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AF81-E47D-40FF-B2CD-65D9244B71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3460-BAB7-4EF2-B614-B50286D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37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AF81-E47D-40FF-B2CD-65D9244B71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3460-BAB7-4EF2-B614-B50286D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10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2AF81-E47D-40FF-B2CD-65D9244B71C3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53460-BAB7-4EF2-B614-B50286D800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6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3D7E76E-E234-45C5-816A-ED2D2A26DB79}"/>
              </a:ext>
            </a:extLst>
          </p:cNvPr>
          <p:cNvSpPr txBox="1"/>
          <p:nvPr/>
        </p:nvSpPr>
        <p:spPr>
          <a:xfrm>
            <a:off x="7643659" y="3194254"/>
            <a:ext cx="3940502" cy="1015663"/>
          </a:xfrm>
          <a:prstGeom prst="rect">
            <a:avLst/>
          </a:prstGeom>
          <a:noFill/>
          <a:effectLst>
            <a:reflection blurRad="6350" stA="35000" endPos="90000" dir="5400000" sy="-100000" algn="bl" rotWithShape="0"/>
          </a:effectLst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gradFill>
                  <a:gsLst>
                    <a:gs pos="100000">
                      <a:srgbClr val="FFFF00"/>
                    </a:gs>
                    <a:gs pos="48000">
                      <a:srgbClr val="FFC000"/>
                    </a:gs>
                  </a:gsLst>
                  <a:lin ang="5400000" scaled="1"/>
                </a:gradFill>
                <a:latin typeface="Eras Demi ITC" panose="020B0805030504020804" pitchFamily="34" charset="0"/>
              </a:rPr>
              <a:t>Galaxy G2</a:t>
            </a:r>
            <a:endParaRPr lang="zh-CN" altLang="en-US" sz="6000" b="1" dirty="0">
              <a:gradFill>
                <a:gsLst>
                  <a:gs pos="100000">
                    <a:srgbClr val="FFFF00"/>
                  </a:gs>
                  <a:gs pos="48000">
                    <a:srgbClr val="FFC000"/>
                  </a:gs>
                </a:gsLst>
                <a:lin ang="5400000" scaled="1"/>
              </a:gradFill>
              <a:latin typeface="Eras Demi ITC" panose="020B08050305040208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CC69646-6041-4888-850F-1B61194D69D4}"/>
              </a:ext>
            </a:extLst>
          </p:cNvPr>
          <p:cNvSpPr txBox="1"/>
          <p:nvPr/>
        </p:nvSpPr>
        <p:spPr>
          <a:xfrm>
            <a:off x="607839" y="2782669"/>
            <a:ext cx="2584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dirty="0">
                <a:solidFill>
                  <a:srgbClr val="FFC000"/>
                </a:solidFill>
              </a:rPr>
              <a:t>Простота и элегантность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ru-RU" altLang="zh-CN" dirty="0">
                <a:solidFill>
                  <a:srgbClr val="FFC000"/>
                </a:solidFill>
              </a:rPr>
              <a:t>Без потери качества</a:t>
            </a:r>
            <a:endParaRPr lang="zh-CN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11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5E15D94D-1953-4BFF-81D2-BF0C25504B9A}"/>
              </a:ext>
            </a:extLst>
          </p:cNvPr>
          <p:cNvGrpSpPr/>
          <p:nvPr/>
        </p:nvGrpSpPr>
        <p:grpSpPr bwMode="auto">
          <a:xfrm>
            <a:off x="1075380" y="3386009"/>
            <a:ext cx="4617076" cy="3121586"/>
            <a:chOff x="768074" y="2051984"/>
            <a:chExt cx="5118768" cy="346259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8BC5314-A9AD-4EDD-885F-ED1E6C192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1417" y="2051984"/>
              <a:ext cx="4035425" cy="578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2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BDS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（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B1I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B3I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en-US" altLang="zh-CN" sz="1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B1C</a:t>
              </a:r>
              <a:r>
                <a:rPr lang="zh-CN" altLang="en-US" sz="1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en-US" altLang="zh-CN" sz="1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B2a</a:t>
              </a:r>
              <a:r>
                <a:rPr lang="zh-CN" altLang="en-US" sz="1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</a:t>
              </a:r>
              <a:r>
                <a:rPr lang="en-US" altLang="zh-CN" sz="1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B2b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）</a:t>
              </a:r>
            </a:p>
          </p:txBody>
        </p:sp>
        <p:grpSp>
          <p:nvGrpSpPr>
            <p:cNvPr id="4" name="组合 24">
              <a:extLst>
                <a:ext uri="{FF2B5EF4-FFF2-40B4-BE49-F238E27FC236}">
                  <a16:creationId xmlns:a16="http://schemas.microsoft.com/office/drawing/2014/main" id="{12833914-D5C2-403C-88A6-A4978310E826}"/>
                </a:ext>
              </a:extLst>
            </p:cNvPr>
            <p:cNvGrpSpPr/>
            <p:nvPr/>
          </p:nvGrpSpPr>
          <p:grpSpPr bwMode="auto">
            <a:xfrm>
              <a:off x="823268" y="2143696"/>
              <a:ext cx="723811" cy="3250256"/>
              <a:chOff x="2580" y="3284"/>
              <a:chExt cx="838" cy="3762"/>
            </a:xfrm>
          </p:grpSpPr>
          <p:pic>
            <p:nvPicPr>
              <p:cNvPr id="15" name="图片 39" descr="国旗">
                <a:extLst>
                  <a:ext uri="{FF2B5EF4-FFF2-40B4-BE49-F238E27FC236}">
                    <a16:creationId xmlns:a16="http://schemas.microsoft.com/office/drawing/2014/main" id="{14BB8DD8-178C-4C20-990E-5944C282DE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2" t="3503" r="5624" b="3674"/>
              <a:stretch>
                <a:fillRect/>
              </a:stretch>
            </p:blipFill>
            <p:spPr bwMode="auto">
              <a:xfrm>
                <a:off x="2591" y="3284"/>
                <a:ext cx="754" cy="496"/>
              </a:xfrm>
              <a:prstGeom prst="rect">
                <a:avLst/>
              </a:prstGeom>
              <a:noFill/>
              <a:ln w="9525">
                <a:solidFill>
                  <a:srgbClr val="D9D9D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图片 40" descr="美国">
                <a:extLst>
                  <a:ext uri="{FF2B5EF4-FFF2-40B4-BE49-F238E27FC236}">
                    <a16:creationId xmlns:a16="http://schemas.microsoft.com/office/drawing/2014/main" id="{06E5D4E3-180E-45E0-9C55-7BA7D5FEF6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9" y="4022"/>
                <a:ext cx="745" cy="515"/>
              </a:xfrm>
              <a:prstGeom prst="rect">
                <a:avLst/>
              </a:prstGeom>
              <a:noFill/>
              <a:ln w="9525">
                <a:solidFill>
                  <a:srgbClr val="D9D9D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图片 41" descr="欧盟">
                <a:extLst>
                  <a:ext uri="{FF2B5EF4-FFF2-40B4-BE49-F238E27FC236}">
                    <a16:creationId xmlns:a16="http://schemas.microsoft.com/office/drawing/2014/main" id="{C2E45EE5-2A9D-4378-B0F4-7731876401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9" y="5616"/>
                <a:ext cx="778" cy="518"/>
              </a:xfrm>
              <a:prstGeom prst="rect">
                <a:avLst/>
              </a:prstGeom>
              <a:noFill/>
              <a:ln w="9525">
                <a:solidFill>
                  <a:srgbClr val="D9D9D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图片 42" descr="日本">
                <a:extLst>
                  <a:ext uri="{FF2B5EF4-FFF2-40B4-BE49-F238E27FC236}">
                    <a16:creationId xmlns:a16="http://schemas.microsoft.com/office/drawing/2014/main" id="{6050CB6C-B402-452B-9055-2F239910C6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6" t="21756" r="11462" b="22366"/>
              <a:stretch>
                <a:fillRect/>
              </a:stretch>
            </p:blipFill>
            <p:spPr bwMode="auto">
              <a:xfrm>
                <a:off x="2594" y="6454"/>
                <a:ext cx="824" cy="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图片 43" descr="俄罗斯">
                <a:extLst>
                  <a:ext uri="{FF2B5EF4-FFF2-40B4-BE49-F238E27FC236}">
                    <a16:creationId xmlns:a16="http://schemas.microsoft.com/office/drawing/2014/main" id="{C2FF7743-A837-4A50-A69A-5EA74D58AA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3" t="10059" r="5878" b="10014"/>
              <a:stretch>
                <a:fillRect/>
              </a:stretch>
            </p:blipFill>
            <p:spPr bwMode="auto">
              <a:xfrm>
                <a:off x="2580" y="4791"/>
                <a:ext cx="796" cy="549"/>
              </a:xfrm>
              <a:prstGeom prst="rect">
                <a:avLst/>
              </a:prstGeom>
              <a:noFill/>
              <a:ln w="9525">
                <a:solidFill>
                  <a:srgbClr val="D9D9D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文本框 18">
              <a:extLst>
                <a:ext uri="{FF2B5EF4-FFF2-40B4-BE49-F238E27FC236}">
                  <a16:creationId xmlns:a16="http://schemas.microsoft.com/office/drawing/2014/main" id="{CDE49511-0719-445D-96AB-BCD546246B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1417" y="2964103"/>
              <a:ext cx="2947035" cy="340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GPS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L1C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L2W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L5Q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C2642867-39E5-4644-A293-03D0291564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1417" y="3640341"/>
              <a:ext cx="2889250" cy="340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ГЛОНАСС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( G1C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G2P)</a:t>
              </a:r>
            </a:p>
          </p:txBody>
        </p:sp>
        <p:sp>
          <p:nvSpPr>
            <p:cNvPr id="7" name="文本框 20">
              <a:extLst>
                <a:ext uri="{FF2B5EF4-FFF2-40B4-BE49-F238E27FC236}">
                  <a16:creationId xmlns:a16="http://schemas.microsoft.com/office/drawing/2014/main" id="{B3B18B9C-1385-47F5-87C4-37A4C3E07D67}"/>
                </a:ext>
              </a:extLst>
            </p:cNvPr>
            <p:cNvSpPr txBox="1"/>
            <p:nvPr/>
          </p:nvSpPr>
          <p:spPr>
            <a:xfrm>
              <a:off x="1851417" y="4385629"/>
              <a:ext cx="3416552" cy="3402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835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1035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235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GALILEO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E1C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E5a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E5b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  <p:sp>
          <p:nvSpPr>
            <p:cNvPr id="8" name="文本框 21">
              <a:extLst>
                <a:ext uri="{FF2B5EF4-FFF2-40B4-BE49-F238E27FC236}">
                  <a16:creationId xmlns:a16="http://schemas.microsoft.com/office/drawing/2014/main" id="{99030B5F-5571-4663-BA9C-FEA585E12533}"/>
                </a:ext>
              </a:extLst>
            </p:cNvPr>
            <p:cNvSpPr txBox="1"/>
            <p:nvPr/>
          </p:nvSpPr>
          <p:spPr>
            <a:xfrm>
              <a:off x="1851417" y="5153518"/>
              <a:ext cx="3200736" cy="3402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835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1035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8235" algn="l" defTabSz="914400" rtl="0" eaLnBrk="1" latinLnBrk="0" hangingPunct="1"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QZSS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L1C</a:t>
              </a:r>
              <a:r>
                <a:rPr lang="zh-CN" altLang="en-US" sz="1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L2S</a:t>
              </a:r>
              <a:r>
                <a:rPr lang="zh-CN" altLang="en-US" sz="1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1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L5Q</a:t>
              </a: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07E32F26-C06B-48AA-B6D7-C8697205FBE9}"/>
                </a:ext>
              </a:extLst>
            </p:cNvPr>
            <p:cNvCxnSpPr/>
            <p:nvPr/>
          </p:nvCxnSpPr>
          <p:spPr>
            <a:xfrm>
              <a:off x="771248" y="2618206"/>
              <a:ext cx="4455958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09963B5F-2D3F-4025-8F0E-2DE2B74F774C}"/>
                </a:ext>
              </a:extLst>
            </p:cNvPr>
            <p:cNvCxnSpPr/>
            <p:nvPr/>
          </p:nvCxnSpPr>
          <p:spPr>
            <a:xfrm>
              <a:off x="771248" y="3326420"/>
              <a:ext cx="4455958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9CD86773-CA65-444A-B341-35923013244D}"/>
                </a:ext>
              </a:extLst>
            </p:cNvPr>
            <p:cNvCxnSpPr/>
            <p:nvPr/>
          </p:nvCxnSpPr>
          <p:spPr>
            <a:xfrm>
              <a:off x="768074" y="3991761"/>
              <a:ext cx="4455958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9574A998-D73D-4ABD-84B5-3452C6FB683C}"/>
                </a:ext>
              </a:extLst>
            </p:cNvPr>
            <p:cNvCxnSpPr/>
            <p:nvPr/>
          </p:nvCxnSpPr>
          <p:spPr>
            <a:xfrm>
              <a:off x="768074" y="4728558"/>
              <a:ext cx="4455958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CC78BD87-54DC-48BB-9FB4-7AFB86661754}"/>
                </a:ext>
              </a:extLst>
            </p:cNvPr>
            <p:cNvCxnSpPr/>
            <p:nvPr/>
          </p:nvCxnSpPr>
          <p:spPr>
            <a:xfrm>
              <a:off x="771248" y="5514580"/>
              <a:ext cx="4455958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F0050578-98D7-4938-82E1-E7F845597CE5}"/>
              </a:ext>
            </a:extLst>
          </p:cNvPr>
          <p:cNvSpPr txBox="1"/>
          <p:nvPr/>
        </p:nvSpPr>
        <p:spPr>
          <a:xfrm>
            <a:off x="847719" y="974266"/>
            <a:ext cx="9041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3200" b="1" dirty="0">
                <a:gradFill>
                  <a:gsLst>
                    <a:gs pos="11000">
                      <a:srgbClr val="FF0000"/>
                    </a:gs>
                    <a:gs pos="69000">
                      <a:srgbClr val="FFC000"/>
                    </a:gs>
                    <a:gs pos="57000">
                      <a:srgbClr val="00B050"/>
                    </a:gs>
                  </a:gsLst>
                  <a:lin ang="6000000" scaled="0"/>
                </a:gradFill>
              </a:rPr>
              <a:t>Поддержка всех группировок GNSS спутников</a:t>
            </a:r>
            <a:endParaRPr lang="zh-CN" altLang="en-US" sz="3200" b="1" dirty="0">
              <a:gradFill>
                <a:gsLst>
                  <a:gs pos="11000">
                    <a:srgbClr val="FF0000"/>
                  </a:gs>
                  <a:gs pos="69000">
                    <a:srgbClr val="FFC000"/>
                  </a:gs>
                  <a:gs pos="57000">
                    <a:srgbClr val="00B050"/>
                  </a:gs>
                </a:gsLst>
                <a:lin ang="6000000" scaled="0"/>
              </a:gra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4CD20DA-6CE4-4516-B707-8337900D964A}"/>
              </a:ext>
            </a:extLst>
          </p:cNvPr>
          <p:cNvSpPr txBox="1"/>
          <p:nvPr/>
        </p:nvSpPr>
        <p:spPr>
          <a:xfrm>
            <a:off x="847719" y="2040856"/>
            <a:ext cx="10801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dirty="0">
                <a:solidFill>
                  <a:schemeClr val="bg1"/>
                </a:solidFill>
              </a:rPr>
              <a:t>Galaxy G2 получил новый ПРОЦЕССОР, который не только </a:t>
            </a:r>
            <a:r>
              <a:rPr lang="ru-RU" altLang="zh-CN" sz="2000" dirty="0" err="1">
                <a:solidFill>
                  <a:schemeClr val="bg1"/>
                </a:solidFill>
              </a:rPr>
              <a:t>энергоэффективен</a:t>
            </a:r>
            <a:r>
              <a:rPr lang="ru-RU" altLang="zh-CN" sz="2000" dirty="0">
                <a:solidFill>
                  <a:schemeClr val="bg1"/>
                </a:solidFill>
              </a:rPr>
              <a:t>, но и отлично справляется с помехами, благодаря чему получает данные </a:t>
            </a:r>
            <a:r>
              <a:rPr lang="ru-RU" altLang="zh-CN" sz="2000" dirty="0" err="1">
                <a:solidFill>
                  <a:schemeClr val="bg1"/>
                </a:solidFill>
              </a:rPr>
              <a:t>высоого</a:t>
            </a:r>
            <a:r>
              <a:rPr lang="ru-RU" altLang="zh-CN" sz="2000" dirty="0">
                <a:solidFill>
                  <a:schemeClr val="bg1"/>
                </a:solidFill>
              </a:rPr>
              <a:t> качества от всех группировок спутников, в том числе от </a:t>
            </a:r>
            <a:r>
              <a:rPr lang="ru-RU" altLang="zh-CN" sz="2000" dirty="0" err="1">
                <a:solidFill>
                  <a:schemeClr val="bg1"/>
                </a:solidFill>
              </a:rPr>
              <a:t>BeiDou</a:t>
            </a:r>
            <a:r>
              <a:rPr lang="ru-RU" altLang="zh-CN" sz="2000" dirty="0">
                <a:solidFill>
                  <a:schemeClr val="bg1"/>
                </a:solidFill>
              </a:rPr>
              <a:t> III.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22" name="图片 8" descr="星图02">
            <a:extLst>
              <a:ext uri="{FF2B5EF4-FFF2-40B4-BE49-F238E27FC236}">
                <a16:creationId xmlns:a16="http://schemas.microsoft.com/office/drawing/2014/main" id="{8E011E5C-DFDF-40FC-93AB-E81921B28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36"/>
          <a:stretch/>
        </p:blipFill>
        <p:spPr bwMode="auto">
          <a:xfrm>
            <a:off x="6948010" y="3429000"/>
            <a:ext cx="3165793" cy="323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213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5B0AB12E-270C-43F8-88F6-BD1D8FF5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218" y="1741188"/>
            <a:ext cx="9629563" cy="486916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6086A60-AD3F-42F3-9D82-F4A50B4AE4C0}"/>
              </a:ext>
            </a:extLst>
          </p:cNvPr>
          <p:cNvSpPr txBox="1"/>
          <p:nvPr/>
        </p:nvSpPr>
        <p:spPr>
          <a:xfrm>
            <a:off x="338169" y="629621"/>
            <a:ext cx="115156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3200" b="1" dirty="0">
                <a:gradFill>
                  <a:gsLst>
                    <a:gs pos="87000">
                      <a:srgbClr val="FF0000"/>
                    </a:gs>
                    <a:gs pos="15000">
                      <a:srgbClr val="0070C0"/>
                    </a:gs>
                    <a:gs pos="48000">
                      <a:schemeClr val="bg1"/>
                    </a:gs>
                  </a:gsLst>
                  <a:lin ang="6000000" scaled="0"/>
                </a:gradFill>
              </a:rPr>
              <a:t>Сравнение точности с использованием сигнала </a:t>
            </a:r>
            <a:r>
              <a:rPr lang="en-US" altLang="zh-CN" sz="3200" b="1" dirty="0" err="1">
                <a:gradFill>
                  <a:gsLst>
                    <a:gs pos="87000">
                      <a:srgbClr val="FF0000"/>
                    </a:gs>
                    <a:gs pos="15000">
                      <a:srgbClr val="0070C0"/>
                    </a:gs>
                    <a:gs pos="48000">
                      <a:schemeClr val="bg1"/>
                    </a:gs>
                  </a:gsLst>
                  <a:lin ang="6000000" scaled="0"/>
                </a:gradFill>
              </a:rPr>
              <a:t>BeiDou</a:t>
            </a:r>
            <a:r>
              <a:rPr lang="en-US" altLang="zh-CN" sz="3200" b="1" dirty="0">
                <a:gradFill>
                  <a:gsLst>
                    <a:gs pos="87000">
                      <a:srgbClr val="FF0000"/>
                    </a:gs>
                    <a:gs pos="15000">
                      <a:srgbClr val="0070C0"/>
                    </a:gs>
                    <a:gs pos="48000">
                      <a:schemeClr val="bg1"/>
                    </a:gs>
                  </a:gsLst>
                  <a:lin ang="6000000" scaled="0"/>
                </a:gradFill>
              </a:rPr>
              <a:t> III </a:t>
            </a:r>
            <a:r>
              <a:rPr lang="ru-RU" altLang="zh-CN" sz="3200" b="1" dirty="0">
                <a:gradFill>
                  <a:gsLst>
                    <a:gs pos="87000">
                      <a:srgbClr val="FF0000"/>
                    </a:gs>
                    <a:gs pos="15000">
                      <a:srgbClr val="0070C0"/>
                    </a:gs>
                    <a:gs pos="48000">
                      <a:schemeClr val="bg1"/>
                    </a:gs>
                  </a:gsLst>
                  <a:lin ang="6000000" scaled="0"/>
                </a:gradFill>
              </a:rPr>
              <a:t>и без</a:t>
            </a:r>
            <a:endParaRPr lang="zh-CN" altLang="en-US" sz="3200" b="1" dirty="0">
              <a:gradFill>
                <a:gsLst>
                  <a:gs pos="87000">
                    <a:srgbClr val="FF0000"/>
                  </a:gs>
                  <a:gs pos="15000">
                    <a:srgbClr val="0070C0"/>
                  </a:gs>
                  <a:gs pos="48000">
                    <a:schemeClr val="bg1"/>
                  </a:gs>
                </a:gsLst>
                <a:lin ang="60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75843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96F40D7-7A32-4EFB-B878-6C92877CD98F}"/>
              </a:ext>
            </a:extLst>
          </p:cNvPr>
          <p:cNvSpPr txBox="1"/>
          <p:nvPr/>
        </p:nvSpPr>
        <p:spPr>
          <a:xfrm>
            <a:off x="5962650" y="98775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3200" b="1" dirty="0">
                <a:gradFill>
                  <a:gsLst>
                    <a:gs pos="75000">
                      <a:srgbClr val="FF0000"/>
                    </a:gs>
                    <a:gs pos="15000">
                      <a:srgbClr val="0070C0"/>
                    </a:gs>
                    <a:gs pos="48000">
                      <a:srgbClr val="FFFF00"/>
                    </a:gs>
                  </a:gsLst>
                  <a:lin ang="6000000" scaled="0"/>
                </a:gradFill>
              </a:rPr>
              <a:t>Измеряйте что угодно</a:t>
            </a:r>
            <a:endParaRPr lang="zh-CN" altLang="en-US" sz="3200" b="1" dirty="0">
              <a:gradFill>
                <a:gsLst>
                  <a:gs pos="75000">
                    <a:srgbClr val="FF0000"/>
                  </a:gs>
                  <a:gs pos="15000">
                    <a:srgbClr val="0070C0"/>
                  </a:gs>
                  <a:gs pos="48000">
                    <a:srgbClr val="FFFF00"/>
                  </a:gs>
                </a:gsLst>
                <a:lin ang="6000000" scaled="0"/>
              </a:gra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E0B50A-ED1E-49CA-9365-93634FCA7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2" y="1121297"/>
            <a:ext cx="4633170" cy="52135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B8FC99F-C68C-4E2E-9DE5-0CB57814572A}"/>
              </a:ext>
            </a:extLst>
          </p:cNvPr>
          <p:cNvSpPr txBox="1"/>
          <p:nvPr/>
        </p:nvSpPr>
        <p:spPr>
          <a:xfrm>
            <a:off x="6015067" y="2352139"/>
            <a:ext cx="53911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2000" dirty="0">
                <a:solidFill>
                  <a:schemeClr val="bg1"/>
                </a:solidFill>
              </a:rPr>
              <a:t>Galaxy G2 поставляется с Инерциальной Системой (</a:t>
            </a:r>
            <a:r>
              <a:rPr lang="en-US" altLang="zh-CN" sz="2000" dirty="0">
                <a:solidFill>
                  <a:schemeClr val="bg1"/>
                </a:solidFill>
              </a:rPr>
              <a:t>IMU</a:t>
            </a:r>
            <a:r>
              <a:rPr lang="ru-RU" altLang="zh-CN" sz="2000" dirty="0">
                <a:solidFill>
                  <a:schemeClr val="bg1"/>
                </a:solidFill>
              </a:rPr>
              <a:t>)</a:t>
            </a:r>
            <a:r>
              <a:rPr lang="en-US" altLang="zh-CN" sz="2000" dirty="0">
                <a:solidFill>
                  <a:schemeClr val="bg1"/>
                </a:solidFill>
              </a:rPr>
              <a:t> </a:t>
            </a:r>
            <a:r>
              <a:rPr lang="ru-RU" altLang="zh-CN" sz="2000" dirty="0">
                <a:solidFill>
                  <a:schemeClr val="bg1"/>
                </a:solidFill>
              </a:rPr>
              <a:t>нового поколения, для активации которого требуется всего лишь 2-5 секунд.</a:t>
            </a: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ru-RU" altLang="zh-CN" sz="2000" dirty="0">
                <a:solidFill>
                  <a:schemeClr val="bg1"/>
                </a:solidFill>
              </a:rPr>
              <a:t>Максимальный угол компенсации у данного модуля составляет 60 градусов</a:t>
            </a:r>
            <a:r>
              <a:rPr lang="zh-CN" altLang="en-US" sz="2000" dirty="0">
                <a:solidFill>
                  <a:schemeClr val="bg1"/>
                </a:solidFill>
              </a:rPr>
              <a:t>. </a:t>
            </a:r>
            <a:endParaRPr lang="en-US" altLang="zh-CN" sz="2000" dirty="0">
              <a:solidFill>
                <a:schemeClr val="bg1"/>
              </a:solidFill>
            </a:endParaRP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en-US" altLang="zh-CN" sz="2000" dirty="0">
                <a:solidFill>
                  <a:schemeClr val="bg1"/>
                </a:solidFill>
              </a:rPr>
              <a:t>IMU </a:t>
            </a:r>
            <a:r>
              <a:rPr lang="ru-RU" altLang="zh-CN" sz="2000" dirty="0">
                <a:solidFill>
                  <a:schemeClr val="bg1"/>
                </a:solidFill>
              </a:rPr>
              <a:t>невосприимчив к электромагнитным помехам.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64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7D81472-DDB1-4D20-B12E-BB4B99FE0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852" y="2390776"/>
            <a:ext cx="2057838" cy="446722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FEEDB6D-5A1A-45AA-93E2-68780A4D0586}"/>
              </a:ext>
            </a:extLst>
          </p:cNvPr>
          <p:cNvSpPr txBox="1"/>
          <p:nvPr/>
        </p:nvSpPr>
        <p:spPr>
          <a:xfrm>
            <a:off x="1066866" y="1994828"/>
            <a:ext cx="68016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dirty="0">
                <a:solidFill>
                  <a:schemeClr val="bg1"/>
                </a:solidFill>
              </a:rPr>
              <a:t>Встроенное радио нового поколения с поддержкой протокола “</a:t>
            </a:r>
            <a:r>
              <a:rPr lang="ru-RU" altLang="zh-CN" sz="2000" dirty="0" err="1">
                <a:solidFill>
                  <a:schemeClr val="bg1"/>
                </a:solidFill>
              </a:rPr>
              <a:t>Farlink</a:t>
            </a:r>
            <a:r>
              <a:rPr lang="ru-RU" altLang="zh-CN" sz="2000" dirty="0">
                <a:solidFill>
                  <a:schemeClr val="bg1"/>
                </a:solidFill>
              </a:rPr>
              <a:t>” позволяет Galaxy G2 увеличить радиус работы до 8 км, а благодаря увеличенной пропускной способности протокола “</a:t>
            </a:r>
            <a:r>
              <a:rPr lang="ru-RU" altLang="zh-CN" sz="2000" dirty="0" err="1">
                <a:solidFill>
                  <a:schemeClr val="bg1"/>
                </a:solidFill>
              </a:rPr>
              <a:t>Farlink</a:t>
            </a:r>
            <a:r>
              <a:rPr lang="ru-RU" altLang="zh-CN" sz="2000" dirty="0">
                <a:solidFill>
                  <a:schemeClr val="bg1"/>
                </a:solidFill>
              </a:rPr>
              <a:t>” пропала проблема передачи данных от большого количества группировок спутников. </a:t>
            </a:r>
            <a:endParaRPr lang="en-US" altLang="zh-CN" sz="2000" dirty="0">
              <a:solidFill>
                <a:schemeClr val="bg1"/>
              </a:solidFill>
            </a:endParaRP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zh-CN" sz="2000" dirty="0">
                <a:solidFill>
                  <a:schemeClr val="bg1"/>
                </a:solidFill>
              </a:rPr>
              <a:t>Более устойчив к помехам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zh-CN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zh-CN" sz="2000" dirty="0">
                <a:solidFill>
                  <a:schemeClr val="bg1"/>
                </a:solidFill>
              </a:rPr>
              <a:t>Увеличенная пропускная способность</a:t>
            </a: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zh-CN" sz="2000" dirty="0">
                <a:solidFill>
                  <a:schemeClr val="bg1"/>
                </a:solidFill>
              </a:rPr>
              <a:t>Малое энергопотребление</a:t>
            </a:r>
            <a:endParaRPr lang="en-US" altLang="zh-CN" sz="2000" dirty="0">
              <a:solidFill>
                <a:schemeClr val="bg1"/>
              </a:solidFill>
            </a:endParaRPr>
          </a:p>
          <a:p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2CC9E114-57A5-4013-94D2-671DFE46527C}"/>
              </a:ext>
            </a:extLst>
          </p:cNvPr>
          <p:cNvSpPr txBox="1"/>
          <p:nvPr/>
        </p:nvSpPr>
        <p:spPr>
          <a:xfrm>
            <a:off x="857250" y="921652"/>
            <a:ext cx="9478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3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6000">
                      <a:srgbClr val="FFC000"/>
                    </a:gs>
                    <a:gs pos="85000">
                      <a:srgbClr val="00B0F0"/>
                    </a:gs>
                    <a:gs pos="100000">
                      <a:srgbClr val="00B0F0"/>
                    </a:gs>
                  </a:gsLst>
                  <a:lin ang="6000000" scaled="0"/>
                </a:gradFill>
              </a:rPr>
              <a:t>Отличное встроенное радио с протоколом «</a:t>
            </a:r>
            <a:r>
              <a:rPr lang="en-US" altLang="zh-CN" sz="3200" b="1" dirty="0" err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6000">
                      <a:srgbClr val="FFC000"/>
                    </a:gs>
                    <a:gs pos="85000">
                      <a:srgbClr val="00B0F0"/>
                    </a:gs>
                    <a:gs pos="100000">
                      <a:srgbClr val="00B0F0"/>
                    </a:gs>
                  </a:gsLst>
                  <a:lin ang="6000000" scaled="0"/>
                </a:gradFill>
              </a:rPr>
              <a:t>FarLink</a:t>
            </a:r>
            <a:r>
              <a:rPr lang="ru-RU" altLang="zh-CN" sz="3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6000">
                      <a:srgbClr val="FFC000"/>
                    </a:gs>
                    <a:gs pos="85000">
                      <a:srgbClr val="00B0F0"/>
                    </a:gs>
                    <a:gs pos="100000">
                      <a:srgbClr val="00B0F0"/>
                    </a:gs>
                  </a:gsLst>
                  <a:lin ang="6000000" scaled="0"/>
                </a:gradFill>
              </a:rPr>
              <a:t>»</a:t>
            </a:r>
            <a:endParaRPr lang="zh-CN" altLang="en-US" sz="3200" b="1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6000">
                    <a:srgbClr val="FFC000"/>
                  </a:gs>
                  <a:gs pos="85000">
                    <a:srgbClr val="00B0F0"/>
                  </a:gs>
                  <a:gs pos="100000">
                    <a:srgbClr val="00B0F0"/>
                  </a:gs>
                </a:gsLst>
                <a:lin ang="6000000" scaled="0"/>
              </a:gra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26E330F-08FC-4872-9D4D-64685252B124}"/>
              </a:ext>
            </a:extLst>
          </p:cNvPr>
          <p:cNvSpPr txBox="1"/>
          <p:nvPr/>
        </p:nvSpPr>
        <p:spPr>
          <a:xfrm>
            <a:off x="7745992" y="3916502"/>
            <a:ext cx="1173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</a:rPr>
              <a:t>8KM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5289DA-1FEB-4981-A6FA-2755C5FDB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3" y="1790281"/>
            <a:ext cx="1944882" cy="38008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5C07228-61AC-4AAF-86FF-4BA670ECC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4235">
            <a:off x="2455667" y="1666455"/>
            <a:ext cx="1944882" cy="3800893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8" name="弧形 7">
            <a:extLst>
              <a:ext uri="{FF2B5EF4-FFF2-40B4-BE49-F238E27FC236}">
                <a16:creationId xmlns:a16="http://schemas.microsoft.com/office/drawing/2014/main" id="{93B1DABC-6FEB-420F-9CA9-D90453E97703}"/>
              </a:ext>
            </a:extLst>
          </p:cNvPr>
          <p:cNvSpPr/>
          <p:nvPr/>
        </p:nvSpPr>
        <p:spPr>
          <a:xfrm rot="20398254">
            <a:off x="1255516" y="1914492"/>
            <a:ext cx="3238500" cy="3219450"/>
          </a:xfrm>
          <a:prstGeom prst="arc">
            <a:avLst>
              <a:gd name="adj1" fmla="val 16480313"/>
              <a:gd name="adj2" fmla="val 20329261"/>
            </a:avLst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370A7BA-8D24-4FD0-81A2-D8E855B7FA3F}"/>
              </a:ext>
            </a:extLst>
          </p:cNvPr>
          <p:cNvSpPr txBox="1"/>
          <p:nvPr/>
        </p:nvSpPr>
        <p:spPr>
          <a:xfrm>
            <a:off x="4356505" y="930901"/>
            <a:ext cx="7305493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zh-CN" sz="2800" b="1" kern="100" dirty="0">
                <a:gradFill>
                  <a:gsLst>
                    <a:gs pos="75000">
                      <a:srgbClr val="FF0000"/>
                    </a:gs>
                    <a:gs pos="15000">
                      <a:srgbClr val="00B050"/>
                    </a:gs>
                    <a:gs pos="48000">
                      <a:srgbClr val="FFFF00"/>
                    </a:gs>
                  </a:gsLst>
                  <a:lin ang="6000000" scaled="0"/>
                </a:gra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Уведомление об изменении положения базы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3D684E8-6CCE-4B9A-A66E-2E0D66955C51}"/>
              </a:ext>
            </a:extLst>
          </p:cNvPr>
          <p:cNvSpPr txBox="1"/>
          <p:nvPr/>
        </p:nvSpPr>
        <p:spPr>
          <a:xfrm>
            <a:off x="5365539" y="2450899"/>
            <a:ext cx="60964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В случае если базовая станция подвинется или упадет, встроенный высокоточный датчик наклона свое временно определит изменение и сообщит об этом пользователю.</a:t>
            </a:r>
          </a:p>
        </p:txBody>
      </p:sp>
    </p:spTree>
    <p:extLst>
      <p:ext uri="{BB962C8B-B14F-4D97-AF65-F5344CB8AC3E}">
        <p14:creationId xmlns:p14="http://schemas.microsoft.com/office/powerpoint/2010/main" val="2945634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CDC356D-FA8C-4A42-AAED-409A388EA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5" y="1740664"/>
            <a:ext cx="3829050" cy="3829050"/>
          </a:xfrm>
          <a:prstGeom prst="rect">
            <a:avLst/>
          </a:prstGeom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EA5BF6EB-5EDA-4178-9A0F-08646F524BF9}"/>
              </a:ext>
            </a:extLst>
          </p:cNvPr>
          <p:cNvSpPr txBox="1"/>
          <p:nvPr/>
        </p:nvSpPr>
        <p:spPr>
          <a:xfrm>
            <a:off x="2126926" y="995898"/>
            <a:ext cx="3392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3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6000">
                      <a:srgbClr val="FFC000"/>
                    </a:gs>
                    <a:gs pos="85000">
                      <a:srgbClr val="00B0F0"/>
                    </a:gs>
                    <a:gs pos="100000">
                      <a:srgbClr val="00B0F0"/>
                    </a:gs>
                  </a:gsLst>
                  <a:lin ang="6000000" scaled="0"/>
                </a:gradFill>
              </a:rPr>
              <a:t>Интерфейс</a:t>
            </a:r>
            <a:r>
              <a:rPr lang="en-US" altLang="zh-CN" sz="3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6000">
                      <a:srgbClr val="FFC000"/>
                    </a:gs>
                    <a:gs pos="85000">
                      <a:srgbClr val="00B0F0"/>
                    </a:gs>
                    <a:gs pos="100000">
                      <a:srgbClr val="00B0F0"/>
                    </a:gs>
                  </a:gsLst>
                  <a:lin ang="6000000" scaled="0"/>
                </a:gradFill>
              </a:rPr>
              <a:t> Type-C</a:t>
            </a:r>
            <a:endParaRPr lang="zh-CN" altLang="en-US" sz="3200" b="1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6000">
                    <a:srgbClr val="FFC000"/>
                  </a:gs>
                  <a:gs pos="85000">
                    <a:srgbClr val="00B0F0"/>
                  </a:gs>
                  <a:gs pos="100000">
                    <a:srgbClr val="00B0F0"/>
                  </a:gs>
                </a:gsLst>
                <a:lin ang="6000000" scaled="0"/>
              </a:gra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F283CD5-B46B-47D1-B0CB-77BBC5C322E7}"/>
              </a:ext>
            </a:extLst>
          </p:cNvPr>
          <p:cNvSpPr txBox="1"/>
          <p:nvPr/>
        </p:nvSpPr>
        <p:spPr>
          <a:xfrm>
            <a:off x="733425" y="2685693"/>
            <a:ext cx="6657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Galaxy G2 </a:t>
            </a:r>
            <a:r>
              <a:rPr lang="ru-RU" altLang="zh-CN" sz="2000" dirty="0">
                <a:solidFill>
                  <a:schemeClr val="bg1"/>
                </a:solidFill>
              </a:rPr>
              <a:t>оснащен портом </a:t>
            </a:r>
            <a:r>
              <a:rPr lang="en-US" altLang="zh-CN" sz="2000" dirty="0">
                <a:solidFill>
                  <a:schemeClr val="bg1"/>
                </a:solidFill>
              </a:rPr>
              <a:t>Type-C</a:t>
            </a:r>
            <a:r>
              <a:rPr lang="ru-RU" altLang="zh-CN" sz="2000" dirty="0">
                <a:solidFill>
                  <a:schemeClr val="bg1"/>
                </a:solidFill>
              </a:rPr>
              <a:t> для зарядки, передачи данных на компьютер и для доступа в веб-интерфейс.</a:t>
            </a: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ru-RU" altLang="zh-CN" sz="2000" dirty="0">
                <a:solidFill>
                  <a:schemeClr val="bg1"/>
                </a:solidFill>
              </a:rPr>
              <a:t>Приемник поддерживает технологию PD </a:t>
            </a:r>
            <a:r>
              <a:rPr lang="ru-RU" altLang="zh-CN" sz="2000" dirty="0" err="1">
                <a:solidFill>
                  <a:schemeClr val="bg1"/>
                </a:solidFill>
              </a:rPr>
              <a:t>rapid</a:t>
            </a:r>
            <a:r>
              <a:rPr lang="ru-RU" altLang="zh-CN" sz="2000" dirty="0">
                <a:solidFill>
                  <a:schemeClr val="bg1"/>
                </a:solidFill>
              </a:rPr>
              <a:t> </a:t>
            </a:r>
            <a:r>
              <a:rPr lang="ru-RU" altLang="zh-CN" sz="2000" dirty="0" err="1">
                <a:solidFill>
                  <a:schemeClr val="bg1"/>
                </a:solidFill>
              </a:rPr>
              <a:t>charging</a:t>
            </a:r>
            <a:r>
              <a:rPr lang="ru-RU" altLang="zh-CN" sz="2000" dirty="0">
                <a:solidFill>
                  <a:schemeClr val="bg1"/>
                </a:solidFill>
              </a:rPr>
              <a:t>, благодаря которой батарею приемника можно целиком зарядить за 3 часа.</a:t>
            </a:r>
          </a:p>
        </p:txBody>
      </p:sp>
    </p:spTree>
    <p:extLst>
      <p:ext uri="{BB962C8B-B14F-4D97-AF65-F5344CB8AC3E}">
        <p14:creationId xmlns:p14="http://schemas.microsoft.com/office/powerpoint/2010/main" val="2014495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9718AF39-4A97-48CB-ADB8-8450351DCA3E}"/>
              </a:ext>
            </a:extLst>
          </p:cNvPr>
          <p:cNvSpPr/>
          <p:nvPr/>
        </p:nvSpPr>
        <p:spPr>
          <a:xfrm>
            <a:off x="2508068" y="3645761"/>
            <a:ext cx="7175875" cy="923330"/>
          </a:xfrm>
          <a:prstGeom prst="rect">
            <a:avLst/>
          </a:prstGeom>
          <a:noFill/>
          <a:effectLst>
            <a:glow rad="101600">
              <a:srgbClr val="00B0F0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altLang="zh-CN" sz="5400" b="0" cap="none" spc="0" dirty="0">
                <a:ln w="0"/>
                <a:gradFill>
                  <a:gsLst>
                    <a:gs pos="14000">
                      <a:srgbClr val="FFC000"/>
                    </a:gs>
                    <a:gs pos="63000">
                      <a:srgbClr val="0070C0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СПАСБО ЗА ПРОСМОТР!</a:t>
            </a:r>
            <a:endParaRPr lang="zh-CN" altLang="en-US" sz="5400" b="0" cap="none" spc="0" dirty="0">
              <a:ln w="0"/>
              <a:gradFill>
                <a:gsLst>
                  <a:gs pos="14000">
                    <a:srgbClr val="FFC000"/>
                  </a:gs>
                  <a:gs pos="63000">
                    <a:srgbClr val="0070C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847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白描">
            <a:extLst>
              <a:ext uri="{FF2B5EF4-FFF2-40B4-BE49-F238E27FC236}">
                <a16:creationId xmlns:a16="http://schemas.microsoft.com/office/drawing/2014/main" id="{6FB51EC8-ADA4-41BE-9299-226D79EE92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94" t="16645" r="12858" b="17530"/>
          <a:stretch>
            <a:fillRect/>
          </a:stretch>
        </p:blipFill>
        <p:spPr>
          <a:xfrm>
            <a:off x="1164123" y="2445931"/>
            <a:ext cx="3370580" cy="25488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A177580-5FEC-4009-8EF3-D1D5095F51F7}"/>
              </a:ext>
            </a:extLst>
          </p:cNvPr>
          <p:cNvSpPr txBox="1"/>
          <p:nvPr/>
        </p:nvSpPr>
        <p:spPr>
          <a:xfrm>
            <a:off x="5236677" y="3058656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Galaxy G2</a:t>
            </a:r>
            <a:r>
              <a:rPr lang="ru-RU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– это новый 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RTK </a:t>
            </a:r>
            <a:r>
              <a:rPr lang="ru-RU" altLang="zh-C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приемник от</a:t>
            </a:r>
            <a:r>
              <a:rPr lang="en-US" altLang="zh-CN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SOUTH.</a:t>
            </a:r>
          </a:p>
          <a:p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ru-RU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Galaxy G2 - один из самых компактных и самый элегантный приемник производителя South.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C941F5-71C6-482F-876D-646394A51D80}"/>
              </a:ext>
            </a:extLst>
          </p:cNvPr>
          <p:cNvSpPr txBox="1"/>
          <p:nvPr/>
        </p:nvSpPr>
        <p:spPr>
          <a:xfrm>
            <a:off x="5236677" y="1628775"/>
            <a:ext cx="5824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3200" b="1" dirty="0">
                <a:gradFill>
                  <a:gsLst>
                    <a:gs pos="90000">
                      <a:srgbClr val="FF0000"/>
                    </a:gs>
                    <a:gs pos="18000">
                      <a:srgbClr val="FFC000"/>
                    </a:gs>
                  </a:gsLst>
                  <a:lin ang="6000000" scaled="0"/>
                </a:gra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Невероятный стильный дизайн</a:t>
            </a:r>
            <a:endParaRPr lang="zh-CN" altLang="en-US" sz="3200" b="1" dirty="0">
              <a:gradFill>
                <a:gsLst>
                  <a:gs pos="90000">
                    <a:srgbClr val="FF0000"/>
                  </a:gs>
                  <a:gs pos="18000">
                    <a:srgbClr val="FFC000"/>
                  </a:gs>
                </a:gsLst>
                <a:lin ang="60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90740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70E92B-5956-4402-9173-C72199E44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25" y="2176842"/>
            <a:ext cx="3880266" cy="26999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4A2BF25-FE22-4F40-B979-5BE82840991F}"/>
              </a:ext>
            </a:extLst>
          </p:cNvPr>
          <p:cNvSpPr txBox="1"/>
          <p:nvPr/>
        </p:nvSpPr>
        <p:spPr>
          <a:xfrm>
            <a:off x="857250" y="2454175"/>
            <a:ext cx="57816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Благодаря </a:t>
            </a:r>
            <a:r>
              <a:rPr lang="ru-RU" altLang="zh-CN" sz="2000" dirty="0" err="1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высокоинтегрированной</a:t>
            </a:r>
            <a:r>
              <a:rPr lang="ru-RU" altLang="zh-CN" sz="2000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, многослойной конструкции Galaxy G2 компактнее других приемников линейки Galaxy.</a:t>
            </a: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ru-RU" altLang="zh-CN" sz="2000" dirty="0">
                <a:solidFill>
                  <a:schemeClr val="bg1"/>
                </a:solidFill>
              </a:rPr>
              <a:t>Прибор всего</a:t>
            </a:r>
            <a:r>
              <a:rPr lang="en-US" altLang="zh-CN" sz="2000" dirty="0">
                <a:solidFill>
                  <a:schemeClr val="bg1"/>
                </a:solidFill>
              </a:rPr>
              <a:t> 130.5</a:t>
            </a:r>
            <a:r>
              <a:rPr lang="ru-RU" altLang="zh-CN" sz="2000" dirty="0">
                <a:solidFill>
                  <a:schemeClr val="bg1"/>
                </a:solidFill>
              </a:rPr>
              <a:t> мм в диаметре и</a:t>
            </a:r>
            <a:r>
              <a:rPr lang="en-US" altLang="zh-CN" sz="2000" dirty="0">
                <a:solidFill>
                  <a:schemeClr val="bg1"/>
                </a:solidFill>
              </a:rPr>
              <a:t> 84</a:t>
            </a:r>
            <a:r>
              <a:rPr lang="ru-RU" altLang="zh-CN" sz="2000" dirty="0">
                <a:solidFill>
                  <a:schemeClr val="bg1"/>
                </a:solidFill>
              </a:rPr>
              <a:t> мм по высоте</a:t>
            </a:r>
            <a:r>
              <a:rPr lang="en-US" altLang="zh-CN" sz="2000" dirty="0">
                <a:solidFill>
                  <a:schemeClr val="bg1"/>
                </a:solidFill>
              </a:rPr>
              <a:t>.</a:t>
            </a: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ru-RU" altLang="zh-CN" sz="2000" dirty="0">
                <a:solidFill>
                  <a:schemeClr val="bg1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В сочетании с корпусом из магниевого сплава вес приемника G2 составляет всего 850г, включая батарею. Приемник очень легкий, поэтому им удобно работать и переносить.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AFFA7A0-2723-4C9F-9E79-D40F5D036EFB}"/>
              </a:ext>
            </a:extLst>
          </p:cNvPr>
          <p:cNvSpPr txBox="1"/>
          <p:nvPr/>
        </p:nvSpPr>
        <p:spPr>
          <a:xfrm>
            <a:off x="857250" y="1000125"/>
            <a:ext cx="5824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3200" b="1" dirty="0">
                <a:gradFill>
                  <a:gsLst>
                    <a:gs pos="28000">
                      <a:srgbClr val="FF0000"/>
                    </a:gs>
                    <a:gs pos="83000">
                      <a:srgbClr val="92D050"/>
                    </a:gs>
                  </a:gsLst>
                  <a:lin ang="6000000" scaled="0"/>
                </a:gra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Невероятный стильный дизайн</a:t>
            </a:r>
            <a:endParaRPr lang="zh-CN" altLang="en-US" sz="3200" b="1" dirty="0">
              <a:gradFill>
                <a:gsLst>
                  <a:gs pos="28000">
                    <a:srgbClr val="FF0000"/>
                  </a:gs>
                  <a:gs pos="83000">
                    <a:srgbClr val="92D050"/>
                  </a:gs>
                </a:gsLst>
                <a:lin ang="60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02902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6A58986-46D0-46D6-8321-11F663A3E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5" y="0"/>
            <a:ext cx="6981609" cy="40862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7FF16C8-5563-4302-ABB7-77A64B840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2659264"/>
            <a:ext cx="3645476" cy="275866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1E071B3-E0FA-4B7D-8CF2-F5623CC6873A}"/>
              </a:ext>
            </a:extLst>
          </p:cNvPr>
          <p:cNvSpPr txBox="1"/>
          <p:nvPr/>
        </p:nvSpPr>
        <p:spPr>
          <a:xfrm>
            <a:off x="879563" y="1147684"/>
            <a:ext cx="5083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3200" b="1" dirty="0">
                <a:gradFill>
                  <a:gsLst>
                    <a:gs pos="79000">
                      <a:srgbClr val="FF0000"/>
                    </a:gs>
                    <a:gs pos="20000">
                      <a:srgbClr val="0070C0"/>
                    </a:gs>
                  </a:gsLst>
                  <a:lin ang="6000000" scaled="0"/>
                </a:gradFill>
              </a:rPr>
              <a:t>Яркая панель индикаторов </a:t>
            </a:r>
            <a:endParaRPr lang="zh-CN" altLang="en-US" sz="3200" b="1" dirty="0">
              <a:gradFill>
                <a:gsLst>
                  <a:gs pos="79000">
                    <a:srgbClr val="FF0000"/>
                  </a:gs>
                  <a:gs pos="20000">
                    <a:srgbClr val="0070C0"/>
                  </a:gs>
                </a:gsLst>
                <a:lin ang="6000000" scaled="0"/>
              </a:gra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2D4EBA8-4954-427C-908E-C25E4B02C168}"/>
              </a:ext>
            </a:extLst>
          </p:cNvPr>
          <p:cNvSpPr txBox="1"/>
          <p:nvPr/>
        </p:nvSpPr>
        <p:spPr>
          <a:xfrm>
            <a:off x="5766562" y="4449899"/>
            <a:ext cx="5951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dirty="0">
                <a:solidFill>
                  <a:schemeClr val="bg1"/>
                </a:solidFill>
              </a:rPr>
              <a:t>Информация о статусе</a:t>
            </a:r>
            <a:r>
              <a:rPr lang="en-US" altLang="zh-CN" sz="2000" dirty="0">
                <a:solidFill>
                  <a:schemeClr val="bg1"/>
                </a:solidFill>
              </a:rPr>
              <a:t> Bluetooth</a:t>
            </a:r>
            <a:r>
              <a:rPr lang="ru-RU" altLang="zh-CN" sz="2000" dirty="0">
                <a:solidFill>
                  <a:schemeClr val="bg1"/>
                </a:solidFill>
              </a:rPr>
              <a:t>, приема/передачи данных и спутниках видна даже при самом ярком солнце.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27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E95575-55A0-4411-8192-09EF269F5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24" y="1285875"/>
            <a:ext cx="3336836" cy="2726439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0961F67-606A-4D9E-AADE-7741CCDEAF12}"/>
              </a:ext>
            </a:extLst>
          </p:cNvPr>
          <p:cNvSpPr txBox="1"/>
          <p:nvPr/>
        </p:nvSpPr>
        <p:spPr>
          <a:xfrm>
            <a:off x="904875" y="1285875"/>
            <a:ext cx="436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3200" b="1" dirty="0">
                <a:gradFill>
                  <a:gsLst>
                    <a:gs pos="65000">
                      <a:srgbClr val="FFC000"/>
                    </a:gs>
                    <a:gs pos="20000">
                      <a:srgbClr val="00B0F0"/>
                    </a:gs>
                  </a:gsLst>
                  <a:lin ang="6000000" scaled="0"/>
                </a:gradFill>
              </a:rPr>
              <a:t>Клавиша управления</a:t>
            </a:r>
            <a:endParaRPr lang="zh-CN" altLang="en-US" sz="3200" b="1" dirty="0">
              <a:gradFill>
                <a:gsLst>
                  <a:gs pos="65000">
                    <a:srgbClr val="FFC000"/>
                  </a:gs>
                  <a:gs pos="20000">
                    <a:srgbClr val="00B0F0"/>
                  </a:gs>
                </a:gsLst>
                <a:lin ang="6000000" scaled="0"/>
              </a:gra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4CC61CE-01B8-4A60-80CE-922E7CCC8994}"/>
              </a:ext>
            </a:extLst>
          </p:cNvPr>
          <p:cNvSpPr txBox="1"/>
          <p:nvPr/>
        </p:nvSpPr>
        <p:spPr>
          <a:xfrm>
            <a:off x="904875" y="3196706"/>
            <a:ext cx="5619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dirty="0">
                <a:solidFill>
                  <a:schemeClr val="bg1"/>
                </a:solidFill>
              </a:rPr>
              <a:t>Управление прибором осуществляется так же как и приемником </a:t>
            </a:r>
            <a:r>
              <a:rPr lang="en-US" altLang="zh-CN" sz="2000" dirty="0">
                <a:solidFill>
                  <a:schemeClr val="bg1"/>
                </a:solidFill>
              </a:rPr>
              <a:t>G1</a:t>
            </a:r>
            <a:r>
              <a:rPr lang="ru-RU" altLang="zh-CN" sz="2000" dirty="0">
                <a:solidFill>
                  <a:schemeClr val="bg1"/>
                </a:solidFill>
              </a:rPr>
              <a:t>: одной клавишей. </a:t>
            </a:r>
          </a:p>
          <a:p>
            <a:endParaRPr lang="ru-RU" altLang="zh-CN" sz="2000" dirty="0">
              <a:solidFill>
                <a:schemeClr val="bg1"/>
              </a:solidFill>
            </a:endParaRPr>
          </a:p>
          <a:p>
            <a:r>
              <a:rPr lang="ru-RU" altLang="zh-CN" sz="2000" dirty="0">
                <a:solidFill>
                  <a:schemeClr val="bg1"/>
                </a:solidFill>
              </a:rPr>
              <a:t>Пользователям не придется переучиваться, они сразу смогут начать работать.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46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25C23B5-FB2F-4B12-97F3-88316471B1D9}"/>
              </a:ext>
            </a:extLst>
          </p:cNvPr>
          <p:cNvSpPr txBox="1"/>
          <p:nvPr/>
        </p:nvSpPr>
        <p:spPr>
          <a:xfrm>
            <a:off x="5790168" y="1307403"/>
            <a:ext cx="436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3200" b="1" dirty="0">
                <a:gradFill>
                  <a:gsLst>
                    <a:gs pos="65000">
                      <a:srgbClr val="FFC000"/>
                    </a:gs>
                    <a:gs pos="20000">
                      <a:srgbClr val="00B050"/>
                    </a:gs>
                  </a:gsLst>
                  <a:lin ang="6000000" scaled="0"/>
                </a:gradFill>
              </a:rPr>
              <a:t>Работайте без забот</a:t>
            </a:r>
            <a:endParaRPr lang="zh-CN" altLang="en-US" sz="3200" b="1" dirty="0">
              <a:gradFill>
                <a:gsLst>
                  <a:gs pos="65000">
                    <a:srgbClr val="FFC000"/>
                  </a:gs>
                  <a:gs pos="20000">
                    <a:srgbClr val="00B050"/>
                  </a:gs>
                </a:gsLst>
                <a:lin ang="6000000" scaled="0"/>
              </a:gra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CA58C2F-FF8B-4459-B473-5D3478E0C6CF}"/>
              </a:ext>
            </a:extLst>
          </p:cNvPr>
          <p:cNvSpPr txBox="1"/>
          <p:nvPr/>
        </p:nvSpPr>
        <p:spPr>
          <a:xfrm>
            <a:off x="5790168" y="3011440"/>
            <a:ext cx="55721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dirty="0">
                <a:solidFill>
                  <a:schemeClr val="bg1"/>
                </a:solidFill>
              </a:rPr>
              <a:t>Благодаря плате нового поколения съемка в режиме RTK стала стабильнее и снизилось энергопотребление. </a:t>
            </a:r>
          </a:p>
          <a:p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ru-RU" altLang="zh-CN" sz="2000" dirty="0">
                <a:solidFill>
                  <a:schemeClr val="bg1"/>
                </a:solidFill>
              </a:rPr>
              <a:t>В совокупности со встроенной батарей ёмкостью 6800mAh максимальное время беспрерывной работы в режиме ровера вырастает до 15 часов.</a:t>
            </a:r>
          </a:p>
        </p:txBody>
      </p:sp>
    </p:spTree>
    <p:extLst>
      <p:ext uri="{BB962C8B-B14F-4D97-AF65-F5344CB8AC3E}">
        <p14:creationId xmlns:p14="http://schemas.microsoft.com/office/powerpoint/2010/main" val="405542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3ED37D5-E5F3-425F-B1C1-D345E7664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129">
            <a:off x="8267701" y="1873726"/>
            <a:ext cx="2736967" cy="452437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BFF5C8-1943-4446-91A0-6321F5B487A9}"/>
              </a:ext>
            </a:extLst>
          </p:cNvPr>
          <p:cNvSpPr txBox="1"/>
          <p:nvPr/>
        </p:nvSpPr>
        <p:spPr>
          <a:xfrm>
            <a:off x="852082" y="2396975"/>
            <a:ext cx="598170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zh-CN" sz="2000" dirty="0">
                <a:solidFill>
                  <a:schemeClr val="bg1"/>
                </a:solidFill>
                <a:latin typeface="Calibri" panose="020F0502020204030204" pitchFamily="34" charset="0"/>
              </a:rPr>
              <a:t>Благодаря особой структуре расположения ГНСС антенны, платы OEM, УКВ модуля и прочих элементов, G2 имеет компактный размер, что в свою очередь уменьшило влияние электромагнитных помех на компоненты прибора и увеличило скорость работы.</a:t>
            </a:r>
          </a:p>
          <a:p>
            <a:pPr eaLnBrk="1" hangingPunct="1"/>
            <a:endParaRPr lang="ru-RU" sz="1800" dirty="0">
              <a:solidFill>
                <a:srgbClr val="FEFEFE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eaLnBrk="1" hangingPunct="1"/>
            <a:r>
              <a:rPr lang="ru-RU" sz="1800" dirty="0">
                <a:solidFill>
                  <a:srgbClr val="FEFEFE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 антенны имеется механизм отсеивания излучения, из-за чего влияние помех на работу снижается, а небольшой размер антенны позволяет увеличить стабильность фазового центра.</a:t>
            </a: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3EE98D9-2AAF-49C1-B760-71A1FB68047D}"/>
              </a:ext>
            </a:extLst>
          </p:cNvPr>
          <p:cNvSpPr txBox="1"/>
          <p:nvPr/>
        </p:nvSpPr>
        <p:spPr>
          <a:xfrm>
            <a:off x="852082" y="1054427"/>
            <a:ext cx="8039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3200" b="1" dirty="0">
                <a:gradFill>
                  <a:gsLst>
                    <a:gs pos="82000">
                      <a:srgbClr val="00B0F0"/>
                    </a:gs>
                    <a:gs pos="65000">
                      <a:srgbClr val="FFC000"/>
                    </a:gs>
                    <a:gs pos="20000">
                      <a:srgbClr val="00B050"/>
                    </a:gs>
                  </a:gsLst>
                  <a:lin ang="6000000" scaled="0"/>
                </a:gradFill>
              </a:rPr>
              <a:t>Отличная встроенная антенна</a:t>
            </a:r>
            <a:endParaRPr lang="zh-CN" altLang="en-US" sz="3200" b="1" dirty="0">
              <a:gradFill>
                <a:gsLst>
                  <a:gs pos="82000">
                    <a:srgbClr val="00B0F0"/>
                  </a:gs>
                  <a:gs pos="65000">
                    <a:srgbClr val="FFC000"/>
                  </a:gs>
                  <a:gs pos="20000">
                    <a:srgbClr val="00B050"/>
                  </a:gs>
                </a:gsLst>
                <a:lin ang="60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28752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C1879BC-07B3-4909-9AA0-925EE5263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95" y="2514599"/>
            <a:ext cx="3339493" cy="230504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D1EB070-9230-4FDB-87BF-0E085245185A}"/>
              </a:ext>
            </a:extLst>
          </p:cNvPr>
          <p:cNvSpPr txBox="1"/>
          <p:nvPr/>
        </p:nvSpPr>
        <p:spPr>
          <a:xfrm>
            <a:off x="5267325" y="1288703"/>
            <a:ext cx="4362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zh-CN" sz="3200" b="1" dirty="0">
                <a:gradFill>
                  <a:gsLst>
                    <a:gs pos="82000">
                      <a:srgbClr val="FF0000"/>
                    </a:gs>
                    <a:gs pos="65000">
                      <a:srgbClr val="FFC000"/>
                    </a:gs>
                    <a:gs pos="20000">
                      <a:srgbClr val="00B050"/>
                    </a:gs>
                  </a:gsLst>
                  <a:lin ang="6000000" scaled="0"/>
                </a:gradFill>
              </a:rPr>
              <a:t>Процессор </a:t>
            </a:r>
            <a:r>
              <a:rPr lang="en-US" altLang="zh-CN" sz="3200" b="1" dirty="0">
                <a:gradFill>
                  <a:gsLst>
                    <a:gs pos="82000">
                      <a:srgbClr val="FF0000"/>
                    </a:gs>
                    <a:gs pos="65000">
                      <a:srgbClr val="FFC000"/>
                    </a:gs>
                    <a:gs pos="20000">
                      <a:srgbClr val="00B050"/>
                    </a:gs>
                  </a:gsLst>
                  <a:lin ang="6000000" scaled="0"/>
                </a:gradFill>
              </a:rPr>
              <a:t>SOUTH G2</a:t>
            </a:r>
            <a:endParaRPr lang="zh-CN" altLang="en-US" sz="3200" b="1" dirty="0">
              <a:gradFill>
                <a:gsLst>
                  <a:gs pos="82000">
                    <a:srgbClr val="FF0000"/>
                  </a:gs>
                  <a:gs pos="65000">
                    <a:srgbClr val="FFC000"/>
                  </a:gs>
                  <a:gs pos="20000">
                    <a:srgbClr val="00B050"/>
                  </a:gs>
                </a:gsLst>
                <a:lin ang="6000000" scaled="0"/>
              </a:gra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C8CB200-4683-4869-A481-C317EBD0CE5E}"/>
              </a:ext>
            </a:extLst>
          </p:cNvPr>
          <p:cNvSpPr txBox="1"/>
          <p:nvPr/>
        </p:nvSpPr>
        <p:spPr>
          <a:xfrm>
            <a:off x="5352443" y="2953198"/>
            <a:ext cx="63891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dirty="0">
                <a:solidFill>
                  <a:schemeClr val="bg1"/>
                </a:solidFill>
              </a:rPr>
              <a:t>Новое поколение процессоров, которым оснащен </a:t>
            </a:r>
            <a:r>
              <a:rPr lang="en-US" altLang="zh-CN" sz="2000" dirty="0">
                <a:solidFill>
                  <a:schemeClr val="bg1"/>
                </a:solidFill>
              </a:rPr>
              <a:t>SOUTH</a:t>
            </a:r>
            <a:r>
              <a:rPr lang="ru-RU" altLang="zh-CN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G2</a:t>
            </a:r>
            <a:r>
              <a:rPr lang="ru-RU" altLang="zh-CN" sz="2000" dirty="0">
                <a:solidFill>
                  <a:schemeClr val="bg1"/>
                </a:solidFill>
              </a:rPr>
              <a:t>, отличаются высокой производительностью и низким энергопотреблением. Новая плата, к тому же, лучше справляется с </a:t>
            </a:r>
            <a:r>
              <a:rPr lang="ru-RU" altLang="zh-CN" sz="2000" dirty="0" err="1">
                <a:solidFill>
                  <a:schemeClr val="bg1"/>
                </a:solidFill>
              </a:rPr>
              <a:t>переотраженными</a:t>
            </a:r>
            <a:r>
              <a:rPr lang="ru-RU" altLang="zh-CN" sz="2000" dirty="0">
                <a:solidFill>
                  <a:schemeClr val="bg1"/>
                </a:solidFill>
              </a:rPr>
              <a:t> сигналами. Таким образом возрастает качество решения.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967D651-9E22-465E-B2F9-29D0CC0EA5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089403"/>
              </p:ext>
            </p:extLst>
          </p:nvPr>
        </p:nvGraphicFramePr>
        <p:xfrm>
          <a:off x="258101" y="1076325"/>
          <a:ext cx="11705299" cy="4695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9598">
                  <a:extLst>
                    <a:ext uri="{9D8B030D-6E8A-4147-A177-3AD203B41FA5}">
                      <a16:colId xmlns:a16="http://schemas.microsoft.com/office/drawing/2014/main" val="3348050863"/>
                    </a:ext>
                  </a:extLst>
                </a:gridCol>
                <a:gridCol w="2518793">
                  <a:extLst>
                    <a:ext uri="{9D8B030D-6E8A-4147-A177-3AD203B41FA5}">
                      <a16:colId xmlns:a16="http://schemas.microsoft.com/office/drawing/2014/main" val="2629968396"/>
                    </a:ext>
                  </a:extLst>
                </a:gridCol>
                <a:gridCol w="2574858">
                  <a:extLst>
                    <a:ext uri="{9D8B030D-6E8A-4147-A177-3AD203B41FA5}">
                      <a16:colId xmlns:a16="http://schemas.microsoft.com/office/drawing/2014/main" val="663564137"/>
                    </a:ext>
                  </a:extLst>
                </a:gridCol>
                <a:gridCol w="2636654">
                  <a:extLst>
                    <a:ext uri="{9D8B030D-6E8A-4147-A177-3AD203B41FA5}">
                      <a16:colId xmlns:a16="http://schemas.microsoft.com/office/drawing/2014/main" val="4072873812"/>
                    </a:ext>
                  </a:extLst>
                </a:gridCol>
                <a:gridCol w="2765396">
                  <a:extLst>
                    <a:ext uri="{9D8B030D-6E8A-4147-A177-3AD203B41FA5}">
                      <a16:colId xmlns:a16="http://schemas.microsoft.com/office/drawing/2014/main" val="1961956511"/>
                    </a:ext>
                  </a:extLst>
                </a:gridCol>
              </a:tblGrid>
              <a:tr h="579272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процессор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BD990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BD970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6700104"/>
                  </a:ext>
                </a:extLst>
              </a:tr>
              <a:tr h="579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Каналы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965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98272312"/>
                  </a:ext>
                </a:extLst>
              </a:tr>
              <a:tr h="579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Спутники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GPS+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ГЛОНАСС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+GALILEO+BD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976618"/>
                  </a:ext>
                </a:extLst>
              </a:tr>
              <a:tr h="579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 band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сл. обновлении прошивки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поддерживается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поддерживается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0063398"/>
                  </a:ext>
                </a:extLst>
              </a:tr>
              <a:tr h="640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Размер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×30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×3.2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×60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×9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×60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×11.6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×60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</a:t>
                      </a:r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×11.6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686832"/>
                  </a:ext>
                </a:extLst>
              </a:tr>
              <a:tr h="579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0908503"/>
                  </a:ext>
                </a:extLst>
              </a:tr>
              <a:tr h="579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Мощность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1.7W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1.7W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1.5W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6209275"/>
                  </a:ext>
                </a:extLst>
              </a:tr>
              <a:tr h="579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Приемник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G2/G7/</a:t>
                      </a:r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Новый</a:t>
                      </a: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S680</a:t>
                      </a:r>
                    </a:p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G1c/G1plus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G1c/G1plus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G1plus/G6/G7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8683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705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2052</TotalTime>
  <Words>635</Words>
  <Application>Microsoft Office PowerPoint</Application>
  <PresentationFormat>Widescreen</PresentationFormat>
  <Paragraphs>96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微软雅黑</vt:lpstr>
      <vt:lpstr>Arial</vt:lpstr>
      <vt:lpstr>Calibri</vt:lpstr>
      <vt:lpstr>Calibri Light</vt:lpstr>
      <vt:lpstr>Eras Demi ITC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Bob</dc:creator>
  <cp:lastModifiedBy>css 101</cp:lastModifiedBy>
  <cp:revision>56</cp:revision>
  <dcterms:created xsi:type="dcterms:W3CDTF">2020-09-25T06:57:55Z</dcterms:created>
  <dcterms:modified xsi:type="dcterms:W3CDTF">2021-09-14T08:40:09Z</dcterms:modified>
</cp:coreProperties>
</file>